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61" r:id="rId4"/>
    <p:sldId id="262" r:id="rId5"/>
    <p:sldId id="263" r:id="rId6"/>
    <p:sldId id="264" r:id="rId7"/>
    <p:sldId id="268" r:id="rId8"/>
    <p:sldId id="276" r:id="rId9"/>
    <p:sldId id="277" r:id="rId10"/>
    <p:sldId id="269" r:id="rId11"/>
    <p:sldId id="265" r:id="rId12"/>
    <p:sldId id="275" r:id="rId13"/>
    <p:sldId id="267" r:id="rId14"/>
    <p:sldId id="266" r:id="rId15"/>
    <p:sldId id="270" r:id="rId16"/>
    <p:sldId id="271" r:id="rId17"/>
    <p:sldId id="272" r:id="rId18"/>
    <p:sldId id="257" r:id="rId19"/>
    <p:sldId id="258" r:id="rId20"/>
    <p:sldId id="260" r:id="rId21"/>
    <p:sldId id="259" r:id="rId22"/>
    <p:sldId id="273" r:id="rId23"/>
    <p:sldId id="274" r:id="rId24"/>
    <p:sldId id="279" r:id="rId25"/>
    <p:sldId id="280"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03" autoAdjust="0"/>
  </p:normalViewPr>
  <p:slideViewPr>
    <p:cSldViewPr>
      <p:cViewPr varScale="1">
        <p:scale>
          <a:sx n="51" d="100"/>
          <a:sy n="51" d="100"/>
        </p:scale>
        <p:origin x="-105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2BBC4F-42E7-4280-8207-BB01D2A0DA3B}" type="datetimeFigureOut">
              <a:rPr lang="en-US" smtClean="0"/>
              <a:pPr/>
              <a:t>10/19/2011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43303-AD72-4110-A917-9178451B39F1}" type="slidenum">
              <a:rPr lang="en-US" smtClean="0"/>
              <a:pPr/>
              <a:t>‹#›</a:t>
            </a:fld>
            <a:endParaRPr lang="en-US" dirty="0"/>
          </a:p>
        </p:txBody>
      </p:sp>
    </p:spTree>
    <p:extLst>
      <p:ext uri="{BB962C8B-B14F-4D97-AF65-F5344CB8AC3E}">
        <p14:creationId xmlns:p14="http://schemas.microsoft.com/office/powerpoint/2010/main" xmlns="" val="41705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BBC4F-42E7-4280-8207-BB01D2A0DA3B}" type="datetimeFigureOut">
              <a:rPr lang="en-US" smtClean="0"/>
              <a:pPr/>
              <a:t>10/19/2011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43303-AD72-4110-A917-9178451B39F1}" type="slidenum">
              <a:rPr lang="en-US" smtClean="0"/>
              <a:pPr/>
              <a:t>‹#›</a:t>
            </a:fld>
            <a:endParaRPr lang="en-US" dirty="0"/>
          </a:p>
        </p:txBody>
      </p:sp>
    </p:spTree>
    <p:extLst>
      <p:ext uri="{BB962C8B-B14F-4D97-AF65-F5344CB8AC3E}">
        <p14:creationId xmlns:p14="http://schemas.microsoft.com/office/powerpoint/2010/main" xmlns="" val="103712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BBC4F-42E7-4280-8207-BB01D2A0DA3B}" type="datetimeFigureOut">
              <a:rPr lang="en-US" smtClean="0"/>
              <a:pPr/>
              <a:t>10/19/2011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43303-AD72-4110-A917-9178451B39F1}" type="slidenum">
              <a:rPr lang="en-US" smtClean="0"/>
              <a:pPr/>
              <a:t>‹#›</a:t>
            </a:fld>
            <a:endParaRPr lang="en-US" dirty="0"/>
          </a:p>
        </p:txBody>
      </p:sp>
    </p:spTree>
    <p:extLst>
      <p:ext uri="{BB962C8B-B14F-4D97-AF65-F5344CB8AC3E}">
        <p14:creationId xmlns:p14="http://schemas.microsoft.com/office/powerpoint/2010/main" xmlns="" val="313623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BBC4F-42E7-4280-8207-BB01D2A0DA3B}" type="datetimeFigureOut">
              <a:rPr lang="en-US" smtClean="0"/>
              <a:pPr/>
              <a:t>10/19/2011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43303-AD72-4110-A917-9178451B39F1}" type="slidenum">
              <a:rPr lang="en-US" smtClean="0"/>
              <a:pPr/>
              <a:t>‹#›</a:t>
            </a:fld>
            <a:endParaRPr lang="en-US" dirty="0"/>
          </a:p>
        </p:txBody>
      </p:sp>
    </p:spTree>
    <p:extLst>
      <p:ext uri="{BB962C8B-B14F-4D97-AF65-F5344CB8AC3E}">
        <p14:creationId xmlns:p14="http://schemas.microsoft.com/office/powerpoint/2010/main" xmlns="" val="317288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2BBC4F-42E7-4280-8207-BB01D2A0DA3B}" type="datetimeFigureOut">
              <a:rPr lang="en-US" smtClean="0"/>
              <a:pPr/>
              <a:t>10/19/2011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543303-AD72-4110-A917-9178451B39F1}" type="slidenum">
              <a:rPr lang="en-US" smtClean="0"/>
              <a:pPr/>
              <a:t>‹#›</a:t>
            </a:fld>
            <a:endParaRPr lang="en-US" dirty="0"/>
          </a:p>
        </p:txBody>
      </p:sp>
    </p:spTree>
    <p:extLst>
      <p:ext uri="{BB962C8B-B14F-4D97-AF65-F5344CB8AC3E}">
        <p14:creationId xmlns:p14="http://schemas.microsoft.com/office/powerpoint/2010/main" xmlns="" val="348930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2BBC4F-42E7-4280-8207-BB01D2A0DA3B}" type="datetimeFigureOut">
              <a:rPr lang="en-US" smtClean="0"/>
              <a:pPr/>
              <a:t>10/19/2011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43303-AD72-4110-A917-9178451B39F1}" type="slidenum">
              <a:rPr lang="en-US" smtClean="0"/>
              <a:pPr/>
              <a:t>‹#›</a:t>
            </a:fld>
            <a:endParaRPr lang="en-US" dirty="0"/>
          </a:p>
        </p:txBody>
      </p:sp>
    </p:spTree>
    <p:extLst>
      <p:ext uri="{BB962C8B-B14F-4D97-AF65-F5344CB8AC3E}">
        <p14:creationId xmlns:p14="http://schemas.microsoft.com/office/powerpoint/2010/main" xmlns="" val="231556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2BBC4F-42E7-4280-8207-BB01D2A0DA3B}" type="datetimeFigureOut">
              <a:rPr lang="en-US" smtClean="0"/>
              <a:pPr/>
              <a:t>10/19/2011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543303-AD72-4110-A917-9178451B39F1}" type="slidenum">
              <a:rPr lang="en-US" smtClean="0"/>
              <a:pPr/>
              <a:t>‹#›</a:t>
            </a:fld>
            <a:endParaRPr lang="en-US" dirty="0"/>
          </a:p>
        </p:txBody>
      </p:sp>
    </p:spTree>
    <p:extLst>
      <p:ext uri="{BB962C8B-B14F-4D97-AF65-F5344CB8AC3E}">
        <p14:creationId xmlns:p14="http://schemas.microsoft.com/office/powerpoint/2010/main" xmlns="" val="229428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2BBC4F-42E7-4280-8207-BB01D2A0DA3B}" type="datetimeFigureOut">
              <a:rPr lang="en-US" smtClean="0"/>
              <a:pPr/>
              <a:t>10/19/2011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543303-AD72-4110-A917-9178451B39F1}" type="slidenum">
              <a:rPr lang="en-US" smtClean="0"/>
              <a:pPr/>
              <a:t>‹#›</a:t>
            </a:fld>
            <a:endParaRPr lang="en-US" dirty="0"/>
          </a:p>
        </p:txBody>
      </p:sp>
    </p:spTree>
    <p:extLst>
      <p:ext uri="{BB962C8B-B14F-4D97-AF65-F5344CB8AC3E}">
        <p14:creationId xmlns:p14="http://schemas.microsoft.com/office/powerpoint/2010/main" xmlns="" val="1995036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BBC4F-42E7-4280-8207-BB01D2A0DA3B}" type="datetimeFigureOut">
              <a:rPr lang="en-US" smtClean="0"/>
              <a:pPr/>
              <a:t>10/19/2011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543303-AD72-4110-A917-9178451B39F1}" type="slidenum">
              <a:rPr lang="en-US" smtClean="0"/>
              <a:pPr/>
              <a:t>‹#›</a:t>
            </a:fld>
            <a:endParaRPr lang="en-US" dirty="0"/>
          </a:p>
        </p:txBody>
      </p:sp>
    </p:spTree>
    <p:extLst>
      <p:ext uri="{BB962C8B-B14F-4D97-AF65-F5344CB8AC3E}">
        <p14:creationId xmlns:p14="http://schemas.microsoft.com/office/powerpoint/2010/main" xmlns="" val="64332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BBC4F-42E7-4280-8207-BB01D2A0DA3B}" type="datetimeFigureOut">
              <a:rPr lang="en-US" smtClean="0"/>
              <a:pPr/>
              <a:t>10/19/2011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43303-AD72-4110-A917-9178451B39F1}" type="slidenum">
              <a:rPr lang="en-US" smtClean="0"/>
              <a:pPr/>
              <a:t>‹#›</a:t>
            </a:fld>
            <a:endParaRPr lang="en-US" dirty="0"/>
          </a:p>
        </p:txBody>
      </p:sp>
    </p:spTree>
    <p:extLst>
      <p:ext uri="{BB962C8B-B14F-4D97-AF65-F5344CB8AC3E}">
        <p14:creationId xmlns:p14="http://schemas.microsoft.com/office/powerpoint/2010/main" xmlns="" val="389983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BBC4F-42E7-4280-8207-BB01D2A0DA3B}" type="datetimeFigureOut">
              <a:rPr lang="en-US" smtClean="0"/>
              <a:pPr/>
              <a:t>10/19/2011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543303-AD72-4110-A917-9178451B39F1}" type="slidenum">
              <a:rPr lang="en-US" smtClean="0"/>
              <a:pPr/>
              <a:t>‹#›</a:t>
            </a:fld>
            <a:endParaRPr lang="en-US" dirty="0"/>
          </a:p>
        </p:txBody>
      </p:sp>
    </p:spTree>
    <p:extLst>
      <p:ext uri="{BB962C8B-B14F-4D97-AF65-F5344CB8AC3E}">
        <p14:creationId xmlns:p14="http://schemas.microsoft.com/office/powerpoint/2010/main" xmlns="" val="201263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BBC4F-42E7-4280-8207-BB01D2A0DA3B}" type="datetimeFigureOut">
              <a:rPr lang="en-US" smtClean="0"/>
              <a:pPr/>
              <a:t>10/19/2011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43303-AD72-4110-A917-9178451B39F1}" type="slidenum">
              <a:rPr lang="en-US" smtClean="0"/>
              <a:pPr/>
              <a:t>‹#›</a:t>
            </a:fld>
            <a:endParaRPr lang="en-US" dirty="0"/>
          </a:p>
        </p:txBody>
      </p:sp>
    </p:spTree>
    <p:extLst>
      <p:ext uri="{BB962C8B-B14F-4D97-AF65-F5344CB8AC3E}">
        <p14:creationId xmlns:p14="http://schemas.microsoft.com/office/powerpoint/2010/main" xmlns="" val="140548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youtube.com/watch?v=EXR9Ft8rzh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a:r>
              <a:rPr lang="en-US" dirty="0" smtClean="0"/>
              <a:t>Programmed Instruction</a:t>
            </a:r>
            <a:endParaRPr lang="en-US" dirty="0"/>
          </a:p>
        </p:txBody>
      </p:sp>
      <p:sp>
        <p:nvSpPr>
          <p:cNvPr id="3" name="Subtitle 2"/>
          <p:cNvSpPr>
            <a:spLocks noGrp="1"/>
          </p:cNvSpPr>
          <p:nvPr>
            <p:ph type="subTitle" idx="1"/>
          </p:nvPr>
        </p:nvSpPr>
        <p:spPr/>
        <p:txBody>
          <a:bodyPr/>
          <a:lstStyle/>
          <a:p>
            <a:pPr algn="r"/>
            <a:r>
              <a:rPr lang="en-US" dirty="0" smtClean="0"/>
              <a:t>History of Ed Tech</a:t>
            </a:r>
          </a:p>
          <a:p>
            <a:pPr algn="r"/>
            <a:r>
              <a:rPr lang="en-US" dirty="0" smtClean="0"/>
              <a:t>EDC&amp;I 510</a:t>
            </a:r>
            <a:endParaRPr lang="en-US" dirty="0"/>
          </a:p>
        </p:txBody>
      </p:sp>
    </p:spTree>
    <p:extLst>
      <p:ext uri="{BB962C8B-B14F-4D97-AF65-F5344CB8AC3E}">
        <p14:creationId xmlns:p14="http://schemas.microsoft.com/office/powerpoint/2010/main" xmlns="" val="300063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Sidney Pressey</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Educational psychologist at Ohio State U. (1888-1979)</a:t>
            </a:r>
          </a:p>
          <a:p>
            <a:r>
              <a:rPr lang="en-US" dirty="0" smtClean="0"/>
              <a:t>Used the term “testing machine”</a:t>
            </a:r>
          </a:p>
          <a:p>
            <a:r>
              <a:rPr lang="en-US" dirty="0"/>
              <a:t>“the </a:t>
            </a:r>
            <a:r>
              <a:rPr lang="en-US" dirty="0" smtClean="0"/>
              <a:t>procedures </a:t>
            </a:r>
            <a:r>
              <a:rPr lang="en-US" dirty="0"/>
              <a:t>in mastery of drill and informational material were in many instances simple and definite enough to permit handling of much routine teaching by mechanical means</a:t>
            </a:r>
            <a:r>
              <a:rPr lang="en-US" dirty="0" smtClean="0"/>
              <a:t>.“ (1926)</a:t>
            </a:r>
            <a:endParaRPr lang="en-US" dirty="0"/>
          </a:p>
          <a:p>
            <a:endParaRPr lang="en-US" dirty="0" smtClean="0"/>
          </a:p>
          <a:p>
            <a:endParaRPr lang="en-US" dirty="0"/>
          </a:p>
          <a:p>
            <a:endParaRPr lang="en-US" dirty="0" smtClean="0"/>
          </a:p>
          <a:p>
            <a:endParaRPr lang="en-US" dirty="0"/>
          </a:p>
        </p:txBody>
      </p:sp>
      <p:sp>
        <p:nvSpPr>
          <p:cNvPr id="7" name="Content Placeholder 6"/>
          <p:cNvSpPr>
            <a:spLocks noGrp="1"/>
          </p:cNvSpPr>
          <p:nvPr>
            <p:ph sz="half" idx="2"/>
          </p:nvPr>
        </p:nvSpPr>
        <p:spPr/>
        <p:txBody>
          <a:bodyPr>
            <a:normAutofit fontScale="85000" lnSpcReduction="10000"/>
          </a:bodyPr>
          <a:lstStyle/>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800" y="2133600"/>
            <a:ext cx="2971800"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5914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Advent of </a:t>
            </a:r>
            <a:r>
              <a:rPr lang="en-US" smtClean="0"/>
              <a:t>the Teaching Machine</a:t>
            </a:r>
            <a:endParaRPr lang="en-US" dirty="0"/>
          </a:p>
        </p:txBody>
      </p:sp>
      <p:sp>
        <p:nvSpPr>
          <p:cNvPr id="3" name="Content Placeholder 2"/>
          <p:cNvSpPr>
            <a:spLocks noGrp="1"/>
          </p:cNvSpPr>
          <p:nvPr>
            <p:ph idx="1"/>
          </p:nvPr>
        </p:nvSpPr>
        <p:spPr/>
        <p:txBody>
          <a:bodyPr/>
          <a:lstStyle/>
          <a:p>
            <a:r>
              <a:rPr lang="en-US" smtClean="0"/>
              <a:t>Skinner designed and advocated for use of teaching machines to generate </a:t>
            </a:r>
            <a:r>
              <a:rPr lang="en-US" dirty="0" smtClean="0"/>
              <a:t>more effective learning</a:t>
            </a:r>
          </a:p>
          <a:p>
            <a:endParaRPr lang="en-US" dirty="0"/>
          </a:p>
        </p:txBody>
      </p:sp>
      <p:pic>
        <p:nvPicPr>
          <p:cNvPr id="5122" name="Picture 2">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3200" y="3014229"/>
            <a:ext cx="3619500" cy="2714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8076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Key Principles</a:t>
            </a:r>
            <a:endParaRPr lang="en-US" dirty="0"/>
          </a:p>
        </p:txBody>
      </p:sp>
      <p:sp>
        <p:nvSpPr>
          <p:cNvPr id="3" name="Content Placeholder 2"/>
          <p:cNvSpPr>
            <a:spLocks noGrp="1"/>
          </p:cNvSpPr>
          <p:nvPr>
            <p:ph idx="1"/>
          </p:nvPr>
        </p:nvSpPr>
        <p:spPr/>
        <p:txBody>
          <a:bodyPr>
            <a:normAutofit lnSpcReduction="10000"/>
          </a:bodyPr>
          <a:lstStyle/>
          <a:p>
            <a:r>
              <a:rPr lang="en-US" dirty="0" smtClean="0"/>
              <a:t>Immediate reinforcement </a:t>
            </a:r>
          </a:p>
          <a:p>
            <a:pPr lvl="1"/>
            <a:r>
              <a:rPr lang="en-US" dirty="0"/>
              <a:t>K</a:t>
            </a:r>
            <a:r>
              <a:rPr lang="en-US" dirty="0" smtClean="0"/>
              <a:t>nowledge of whether one got right answer or not; in some cases, more sophisticated feedback</a:t>
            </a:r>
          </a:p>
          <a:p>
            <a:r>
              <a:rPr lang="en-US" dirty="0" smtClean="0"/>
              <a:t>Individual pacing </a:t>
            </a:r>
          </a:p>
          <a:p>
            <a:pPr lvl="1"/>
            <a:r>
              <a:rPr lang="en-US" dirty="0" smtClean="0"/>
              <a:t>Learner moved at own speed; classes could be more individualized</a:t>
            </a:r>
          </a:p>
          <a:p>
            <a:r>
              <a:rPr lang="en-US" dirty="0"/>
              <a:t>A</a:t>
            </a:r>
            <a:r>
              <a:rPr lang="en-US" dirty="0" smtClean="0"/>
              <a:t>ctive response</a:t>
            </a:r>
          </a:p>
          <a:p>
            <a:pPr lvl="1"/>
            <a:r>
              <a:rPr lang="en-US" dirty="0" smtClean="0"/>
              <a:t>Learner needed to actually </a:t>
            </a:r>
            <a:r>
              <a:rPr lang="en-US" i="1" dirty="0" smtClean="0"/>
              <a:t>do something</a:t>
            </a:r>
            <a:r>
              <a:rPr lang="en-US" dirty="0" smtClean="0"/>
              <a:t>, not merely read, memorize</a:t>
            </a:r>
            <a:endParaRPr lang="en-US" dirty="0"/>
          </a:p>
        </p:txBody>
      </p:sp>
    </p:spTree>
    <p:extLst>
      <p:ext uri="{BB962C8B-B14F-4D97-AF65-F5344CB8AC3E}">
        <p14:creationId xmlns:p14="http://schemas.microsoft.com/office/powerpoint/2010/main" xmlns="" val="3490327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Many Variations</a:t>
            </a:r>
            <a:endParaRPr lang="en-US" dirty="0"/>
          </a:p>
        </p:txBody>
      </p:sp>
      <p:sp>
        <p:nvSpPr>
          <p:cNvPr id="3" name="Content Placeholder 2"/>
          <p:cNvSpPr>
            <a:spLocks noGrp="1"/>
          </p:cNvSpPr>
          <p:nvPr>
            <p:ph idx="1"/>
          </p:nvPr>
        </p:nvSpPr>
        <p:spPr/>
        <p:txBody>
          <a:bodyPr/>
          <a:lstStyle/>
          <a:p>
            <a:r>
              <a:rPr lang="en-US" dirty="0" smtClean="0"/>
              <a:t>“Techno-tutor,” “Robo-teacher,” </a:t>
            </a:r>
            <a:r>
              <a:rPr lang="en-US" smtClean="0"/>
              <a:t>etc.</a:t>
            </a:r>
          </a:p>
          <a:p>
            <a:pPr lvl="1"/>
            <a:r>
              <a:rPr lang="en-US" smtClean="0"/>
              <a:t>(Classroom teachers generally hated these terms)</a:t>
            </a:r>
            <a:endParaRPr lang="en-US" dirty="0" smtClean="0"/>
          </a:p>
          <a:p>
            <a:r>
              <a:rPr lang="en-US" dirty="0" smtClean="0"/>
              <a:t>Most worked via one-use paper programs printed on sheets or rolls</a:t>
            </a:r>
          </a:p>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3733800"/>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3713018"/>
            <a:ext cx="3400426" cy="2614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7502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38600" y="1981200"/>
            <a:ext cx="4683498" cy="2935432"/>
          </a:xfrm>
          <a:prstGeom prst="rect">
            <a:avLst/>
          </a:prstGeom>
          <a:noFill/>
          <a:ln>
            <a:noFill/>
          </a:ln>
          <a:effectLst>
            <a:outerShdw dist="35921" dir="2700000" algn="ctr" rotWithShape="0">
              <a:schemeClr val="bg2">
                <a:alpha val="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pPr algn="r"/>
            <a:r>
              <a:rPr lang="en-US" dirty="0" smtClean="0"/>
              <a:t>Quick Up-Take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Caught on in many disciplines, many subjects</a:t>
            </a:r>
          </a:p>
          <a:p>
            <a:r>
              <a:rPr lang="en-US" dirty="0" smtClean="0"/>
              <a:t>Seen as a cheaper way to cope with increasing numbers of students in US schools at the time.</a:t>
            </a:r>
          </a:p>
          <a:p>
            <a:r>
              <a:rPr lang="en-US" dirty="0" smtClean="0"/>
              <a:t>Lots of research conducted on a variety of programming variables</a:t>
            </a:r>
          </a:p>
          <a:p>
            <a:r>
              <a:rPr lang="en-US" dirty="0" smtClean="0"/>
              <a:t>Considerable enthusiasm from military, corporate training community</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spTree>
    <p:extLst>
      <p:ext uri="{BB962C8B-B14F-4D97-AF65-F5344CB8AC3E}">
        <p14:creationId xmlns:p14="http://schemas.microsoft.com/office/powerpoint/2010/main" xmlns="" val="1603506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But….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(And it was a very large “but”)</a:t>
            </a:r>
          </a:p>
          <a:p>
            <a:r>
              <a:rPr lang="en-US" dirty="0" smtClean="0"/>
              <a:t>This was </a:t>
            </a:r>
            <a:r>
              <a:rPr lang="en-US" u="sng" dirty="0" smtClean="0"/>
              <a:t>RADICALLY DE-CONTEXTUALIZED LEARNING</a:t>
            </a:r>
          </a:p>
          <a:p>
            <a:pPr lvl="1"/>
            <a:r>
              <a:rPr lang="en-US" dirty="0" smtClean="0"/>
              <a:t>(And now we know that context makes a huge difference…)</a:t>
            </a:r>
          </a:p>
          <a:p>
            <a:r>
              <a:rPr lang="en-US" dirty="0" smtClean="0"/>
              <a:t>Lack of variety in </a:t>
            </a:r>
            <a:r>
              <a:rPr lang="en-US" i="1" dirty="0" smtClean="0"/>
              <a:t>display and response</a:t>
            </a:r>
            <a:r>
              <a:rPr lang="en-US" dirty="0" smtClean="0"/>
              <a:t> mechanisms led to rapid boredom by users</a:t>
            </a:r>
          </a:p>
          <a:p>
            <a:r>
              <a:rPr lang="en-US" dirty="0" smtClean="0"/>
              <a:t>The </a:t>
            </a:r>
            <a:r>
              <a:rPr lang="en-US" dirty="0" smtClean="0"/>
              <a:t>skill required </a:t>
            </a:r>
            <a:r>
              <a:rPr lang="en-US" dirty="0" smtClean="0"/>
              <a:t>to </a:t>
            </a:r>
            <a:r>
              <a:rPr lang="en-US" i="1" dirty="0" smtClean="0"/>
              <a:t>construct programs</a:t>
            </a:r>
            <a:r>
              <a:rPr lang="en-US" dirty="0" smtClean="0"/>
              <a:t> was much greater than anticipated, and many were of low quality</a:t>
            </a:r>
            <a:endParaRPr lang="en-US" dirty="0"/>
          </a:p>
        </p:txBody>
      </p:sp>
    </p:spTree>
    <p:extLst>
      <p:ext uri="{BB962C8B-B14F-4D97-AF65-F5344CB8AC3E}">
        <p14:creationId xmlns:p14="http://schemas.microsoft.com/office/powerpoint/2010/main" xmlns="" val="4146328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Later</a:t>
            </a:r>
            <a:endParaRPr lang="en-US" dirty="0"/>
          </a:p>
        </p:txBody>
      </p:sp>
      <p:sp>
        <p:nvSpPr>
          <p:cNvPr id="3" name="Content Placeholder 2"/>
          <p:cNvSpPr>
            <a:spLocks noGrp="1"/>
          </p:cNvSpPr>
          <p:nvPr>
            <p:ph idx="1"/>
          </p:nvPr>
        </p:nvSpPr>
        <p:spPr/>
        <p:txBody>
          <a:bodyPr/>
          <a:lstStyle/>
          <a:p>
            <a:r>
              <a:rPr lang="en-US" dirty="0"/>
              <a:t>The move on to “the next device” (TV) in 1960s </a:t>
            </a:r>
            <a:r>
              <a:rPr lang="en-US" dirty="0" smtClean="0"/>
              <a:t>shunted PI to the sidelines</a:t>
            </a:r>
          </a:p>
          <a:p>
            <a:r>
              <a:rPr lang="en-US" dirty="0" smtClean="0"/>
              <a:t>Rise of computers (Suppes=pioneer) in 70s-80s allowed more variety, creation of branching programs, etc.</a:t>
            </a:r>
          </a:p>
          <a:p>
            <a:r>
              <a:rPr lang="en-US" dirty="0" smtClean="0"/>
              <a:t>Rise of cognitive psychology, learning sciences, constructivism (in 90s-00s) made it easier to understand PI’s problems</a:t>
            </a:r>
          </a:p>
        </p:txBody>
      </p:sp>
    </p:spTree>
    <p:extLst>
      <p:ext uri="{BB962C8B-B14F-4D97-AF65-F5344CB8AC3E}">
        <p14:creationId xmlns:p14="http://schemas.microsoft.com/office/powerpoint/2010/main" xmlns="" val="1176434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buNone/>
            </a:pPr>
            <a:r>
              <a:rPr lang="en-US" sz="5400" dirty="0"/>
              <a:t>But there was a residue…</a:t>
            </a:r>
          </a:p>
        </p:txBody>
      </p:sp>
    </p:spTree>
    <p:extLst>
      <p:ext uri="{BB962C8B-B14F-4D97-AF65-F5344CB8AC3E}">
        <p14:creationId xmlns:p14="http://schemas.microsoft.com/office/powerpoint/2010/main" xmlns="" val="1020380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What Mattered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Decomposition of instruction</a:t>
            </a:r>
          </a:p>
          <a:p>
            <a:pPr lvl="1"/>
            <a:r>
              <a:rPr lang="en-US" dirty="0" smtClean="0"/>
              <a:t>Step-wise progression</a:t>
            </a:r>
          </a:p>
          <a:p>
            <a:r>
              <a:rPr lang="en-US" dirty="0" smtClean="0"/>
              <a:t>Active response and immediate feedback</a:t>
            </a:r>
          </a:p>
          <a:p>
            <a:r>
              <a:rPr lang="en-US" dirty="0" smtClean="0"/>
              <a:t>Branching</a:t>
            </a:r>
          </a:p>
          <a:p>
            <a:pPr lvl="1"/>
            <a:r>
              <a:rPr lang="en-US" dirty="0" smtClean="0"/>
              <a:t>Led to much stronger focus on </a:t>
            </a:r>
            <a:r>
              <a:rPr lang="en-US" b="1" i="1" dirty="0" smtClean="0"/>
              <a:t>individualization of instruction</a:t>
            </a:r>
            <a:r>
              <a:rPr lang="en-US" dirty="0" smtClean="0"/>
              <a:t> (still with us today)</a:t>
            </a:r>
          </a:p>
          <a:p>
            <a:r>
              <a:rPr lang="en-US" dirty="0" smtClean="0"/>
              <a:t>Behavioral objectives (and specification of learning outcomes)</a:t>
            </a:r>
          </a:p>
          <a:p>
            <a:r>
              <a:rPr lang="en-US" dirty="0" smtClean="0"/>
              <a:t>“Machine learning” (individual interacts with a device)</a:t>
            </a:r>
          </a:p>
        </p:txBody>
      </p:sp>
    </p:spTree>
    <p:extLst>
      <p:ext uri="{BB962C8B-B14F-4D97-AF65-F5344CB8AC3E}">
        <p14:creationId xmlns:p14="http://schemas.microsoft.com/office/powerpoint/2010/main" xmlns="" val="1850707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What Didn’t Matter So Much</a:t>
            </a:r>
            <a:endParaRPr lang="en-US" dirty="0"/>
          </a:p>
        </p:txBody>
      </p:sp>
      <p:sp>
        <p:nvSpPr>
          <p:cNvPr id="3" name="Content Placeholder 2"/>
          <p:cNvSpPr>
            <a:spLocks noGrp="1"/>
          </p:cNvSpPr>
          <p:nvPr>
            <p:ph idx="1"/>
          </p:nvPr>
        </p:nvSpPr>
        <p:spPr/>
        <p:txBody>
          <a:bodyPr>
            <a:normAutofit/>
          </a:bodyPr>
          <a:lstStyle/>
          <a:p>
            <a:r>
              <a:rPr lang="en-US" i="1" dirty="0" smtClean="0"/>
              <a:t>Precision of steps </a:t>
            </a:r>
            <a:r>
              <a:rPr lang="en-US" dirty="0" smtClean="0"/>
              <a:t>and type of feedback (large variation with subject and level of learners)</a:t>
            </a:r>
          </a:p>
          <a:p>
            <a:r>
              <a:rPr lang="en-US" i="1" dirty="0" smtClean="0"/>
              <a:t>Feedback </a:t>
            </a:r>
            <a:r>
              <a:rPr lang="en-US" dirty="0" smtClean="0"/>
              <a:t>(didn’t always shape behavior and learning in desired ways)</a:t>
            </a:r>
          </a:p>
          <a:p>
            <a:pPr lvl="1"/>
            <a:r>
              <a:rPr lang="en-US" dirty="0" smtClean="0"/>
              <a:t>BUT:  Feedback remains a topic of fascination for many researchers and continues to be part of the research on gaming, e-learning, and so on</a:t>
            </a:r>
          </a:p>
          <a:p>
            <a:endParaRPr lang="en-US" dirty="0"/>
          </a:p>
        </p:txBody>
      </p:sp>
    </p:spTree>
    <p:extLst>
      <p:ext uri="{BB962C8B-B14F-4D97-AF65-F5344CB8AC3E}">
        <p14:creationId xmlns:p14="http://schemas.microsoft.com/office/powerpoint/2010/main" xmlns="" val="749391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Before we begin…</a:t>
            </a:r>
            <a:endParaRPr lang="en-US" dirty="0"/>
          </a:p>
        </p:txBody>
      </p:sp>
      <p:sp>
        <p:nvSpPr>
          <p:cNvPr id="3" name="Content Placeholder 2"/>
          <p:cNvSpPr>
            <a:spLocks noGrp="1"/>
          </p:cNvSpPr>
          <p:nvPr>
            <p:ph idx="1"/>
          </p:nvPr>
        </p:nvSpPr>
        <p:spPr/>
        <p:txBody>
          <a:bodyPr/>
          <a:lstStyle/>
          <a:p>
            <a:pPr>
              <a:buNone/>
            </a:pPr>
            <a:r>
              <a:rPr lang="en-US" dirty="0" smtClean="0"/>
              <a:t>(and while your minds are still fresh!)</a:t>
            </a:r>
          </a:p>
          <a:p>
            <a:r>
              <a:rPr lang="en-US" dirty="0" smtClean="0"/>
              <a:t>In small groups, identify </a:t>
            </a:r>
            <a:r>
              <a:rPr lang="en-US" b="1" i="1" dirty="0" smtClean="0"/>
              <a:t>two</a:t>
            </a:r>
            <a:r>
              <a:rPr lang="en-US" dirty="0" smtClean="0"/>
              <a:t> aspects of programmed instruction that are still with us today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Questions that Faded with Time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Branching</a:t>
            </a:r>
          </a:p>
          <a:p>
            <a:pPr lvl="1"/>
            <a:r>
              <a:rPr lang="en-US" dirty="0" smtClean="0"/>
              <a:t>No longer tough to do, but we still don’t always know how</a:t>
            </a:r>
          </a:p>
          <a:p>
            <a:r>
              <a:rPr lang="en-US" dirty="0" smtClean="0"/>
              <a:t>The Behavioral Project</a:t>
            </a:r>
          </a:p>
          <a:p>
            <a:pPr lvl="1"/>
            <a:r>
              <a:rPr lang="en-US" dirty="0" smtClean="0"/>
              <a:t>Current “socio-cultural” view of learning = less individual, more nuanced</a:t>
            </a:r>
          </a:p>
          <a:p>
            <a:r>
              <a:rPr lang="en-US" dirty="0" smtClean="0"/>
              <a:t>Can people learn directly from devices?</a:t>
            </a:r>
          </a:p>
          <a:p>
            <a:pPr lvl="1"/>
            <a:r>
              <a:rPr lang="en-US" dirty="0" smtClean="0"/>
              <a:t>Sure; but what really grabs ‘em?</a:t>
            </a:r>
            <a:endParaRPr lang="en-US" dirty="0"/>
          </a:p>
        </p:txBody>
      </p:sp>
    </p:spTree>
    <p:extLst>
      <p:ext uri="{BB962C8B-B14F-4D97-AF65-F5344CB8AC3E}">
        <p14:creationId xmlns:p14="http://schemas.microsoft.com/office/powerpoint/2010/main" xmlns="" val="1188334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What Was Left Unanswered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Motivation</a:t>
            </a:r>
          </a:p>
          <a:p>
            <a:pPr lvl="1"/>
            <a:r>
              <a:rPr lang="en-US" dirty="0" smtClean="0"/>
              <a:t>Often was not as high as designers assumed</a:t>
            </a:r>
          </a:p>
          <a:p>
            <a:r>
              <a:rPr lang="en-US" dirty="0" smtClean="0"/>
              <a:t>Branching</a:t>
            </a:r>
          </a:p>
          <a:p>
            <a:pPr lvl="1"/>
            <a:r>
              <a:rPr lang="en-US" dirty="0" smtClean="0"/>
              <a:t>Value, place of </a:t>
            </a:r>
            <a:r>
              <a:rPr lang="en-US" i="1" dirty="0" smtClean="0"/>
              <a:t>learner control </a:t>
            </a:r>
            <a:r>
              <a:rPr lang="en-US" dirty="0" smtClean="0"/>
              <a:t>still not resolved, although computers made branching trivial task</a:t>
            </a:r>
          </a:p>
          <a:p>
            <a:r>
              <a:rPr lang="en-US" dirty="0" smtClean="0"/>
              <a:t>Structure of knowledge </a:t>
            </a:r>
          </a:p>
          <a:p>
            <a:pPr lvl="1"/>
            <a:r>
              <a:rPr lang="en-US" dirty="0" smtClean="0"/>
              <a:t>Not as precise for many fields as Skinner had assumed</a:t>
            </a:r>
          </a:p>
          <a:p>
            <a:r>
              <a:rPr lang="en-US" dirty="0" smtClean="0"/>
              <a:t>Assessment and feedback</a:t>
            </a:r>
          </a:p>
          <a:p>
            <a:pPr lvl="1"/>
            <a:r>
              <a:rPr lang="en-US" dirty="0" smtClean="0"/>
              <a:t>Its place in the overall scheme of learning (part of a larger philosophical debate about purposes of education)</a:t>
            </a:r>
            <a:endParaRPr lang="en-US" dirty="0"/>
          </a:p>
        </p:txBody>
      </p:sp>
    </p:spTree>
    <p:extLst>
      <p:ext uri="{BB962C8B-B14F-4D97-AF65-F5344CB8AC3E}">
        <p14:creationId xmlns:p14="http://schemas.microsoft.com/office/powerpoint/2010/main" xmlns="" val="2553167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Legacy</a:t>
            </a:r>
            <a:endParaRPr lang="en-US" dirty="0"/>
          </a:p>
        </p:txBody>
      </p:sp>
      <p:sp>
        <p:nvSpPr>
          <p:cNvPr id="3" name="Content Placeholder 2"/>
          <p:cNvSpPr>
            <a:spLocks noGrp="1"/>
          </p:cNvSpPr>
          <p:nvPr>
            <p:ph idx="1"/>
          </p:nvPr>
        </p:nvSpPr>
        <p:spPr/>
        <p:txBody>
          <a:bodyPr>
            <a:normAutofit lnSpcReduction="10000"/>
          </a:bodyPr>
          <a:lstStyle/>
          <a:p>
            <a:r>
              <a:rPr lang="en-US" dirty="0" smtClean="0"/>
              <a:t>We began to get </a:t>
            </a:r>
            <a:r>
              <a:rPr lang="en-US" i="1" dirty="0" smtClean="0"/>
              <a:t>more precise </a:t>
            </a:r>
            <a:r>
              <a:rPr lang="en-US" dirty="0" smtClean="0"/>
              <a:t>in thinking about what we want as results, outcomes of education (cf. “Backwards Design”)</a:t>
            </a:r>
          </a:p>
          <a:p>
            <a:r>
              <a:rPr lang="en-US" dirty="0" smtClean="0"/>
              <a:t>We began to think about education in terms of </a:t>
            </a:r>
            <a:r>
              <a:rPr lang="en-US" i="1" dirty="0" smtClean="0"/>
              <a:t>learning</a:t>
            </a:r>
            <a:r>
              <a:rPr lang="en-US" dirty="0" smtClean="0"/>
              <a:t>, not in terms of </a:t>
            </a:r>
            <a:r>
              <a:rPr lang="en-US" i="1" dirty="0" smtClean="0"/>
              <a:t>instruction</a:t>
            </a:r>
          </a:p>
          <a:p>
            <a:r>
              <a:rPr lang="en-US" dirty="0" smtClean="0"/>
              <a:t>We began to think about learning environments in terms of </a:t>
            </a:r>
            <a:r>
              <a:rPr lang="en-US" i="1" dirty="0" smtClean="0"/>
              <a:t>design</a:t>
            </a:r>
            <a:r>
              <a:rPr lang="en-US" dirty="0" smtClean="0"/>
              <a:t> (rather than simply repetition or enactment of prior patterns)</a:t>
            </a:r>
            <a:endParaRPr lang="en-US" dirty="0"/>
          </a:p>
        </p:txBody>
      </p:sp>
    </p:spTree>
    <p:extLst>
      <p:ext uri="{BB962C8B-B14F-4D97-AF65-F5344CB8AC3E}">
        <p14:creationId xmlns:p14="http://schemas.microsoft.com/office/powerpoint/2010/main" xmlns="" val="2751044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5025" y="1752600"/>
            <a:ext cx="549347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4045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Questions </a:t>
            </a:r>
            <a:r>
              <a:rPr lang="en-US" dirty="0" smtClean="0"/>
              <a:t>for Discussion</a:t>
            </a:r>
            <a:endParaRPr lang="en-US" dirty="0"/>
          </a:p>
        </p:txBody>
      </p:sp>
      <p:sp>
        <p:nvSpPr>
          <p:cNvPr id="3" name="Content Placeholder 2"/>
          <p:cNvSpPr>
            <a:spLocks noGrp="1"/>
          </p:cNvSpPr>
          <p:nvPr>
            <p:ph idx="1"/>
          </p:nvPr>
        </p:nvSpPr>
        <p:spPr/>
        <p:txBody>
          <a:bodyPr/>
          <a:lstStyle/>
          <a:p>
            <a:r>
              <a:rPr lang="en-US" dirty="0" smtClean="0"/>
              <a:t>Holland chapter:  connection between variables, approaches described there and those used in online or computer-based training today?</a:t>
            </a:r>
          </a:p>
          <a:p>
            <a:r>
              <a:rPr lang="en-US" dirty="0" smtClean="0"/>
              <a:t>Mager:  Do we still use “behavioral objectives” today?  How/where?  How different now?</a:t>
            </a:r>
          </a:p>
          <a:p>
            <a:r>
              <a:rPr lang="en-US" dirty="0" smtClean="0"/>
              <a:t>Suppes:  To what extent has his vision for computing in education been realized?</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Questions for Next Week (10/26)</a:t>
            </a:r>
            <a:endParaRPr lang="en-US" dirty="0"/>
          </a:p>
        </p:txBody>
      </p:sp>
      <p:sp>
        <p:nvSpPr>
          <p:cNvPr id="3" name="Content Placeholder 2"/>
          <p:cNvSpPr>
            <a:spLocks noGrp="1"/>
          </p:cNvSpPr>
          <p:nvPr>
            <p:ph idx="1"/>
          </p:nvPr>
        </p:nvSpPr>
        <p:spPr/>
        <p:txBody>
          <a:bodyPr/>
          <a:lstStyle/>
          <a:p>
            <a:pPr>
              <a:buNone/>
            </a:pPr>
            <a:r>
              <a:rPr lang="en-US" dirty="0" smtClean="0"/>
              <a:t>Chu &amp; Schramm</a:t>
            </a:r>
          </a:p>
          <a:p>
            <a:r>
              <a:rPr lang="en-US" dirty="0" smtClean="0"/>
              <a:t>Compared </a:t>
            </a:r>
            <a:r>
              <a:rPr lang="en-US" dirty="0" smtClean="0"/>
              <a:t>with the research on film, where does the research on TV match up? Where is it different?</a:t>
            </a:r>
          </a:p>
          <a:p>
            <a:r>
              <a:rPr lang="en-US" dirty="0" smtClean="0"/>
              <a:t>What was “conventional instruction” in the studies summarized?</a:t>
            </a:r>
          </a:p>
          <a:p>
            <a:r>
              <a:rPr lang="en-US" dirty="0" smtClean="0"/>
              <a:t>What were some of the underlying motivations for using TV in instruction?</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Clark (‘83, ’94)</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“Mere vehicles…”  Do you agree with this position (83, p. 445)?  Why or why not?</a:t>
            </a:r>
          </a:p>
          <a:p>
            <a:r>
              <a:rPr lang="en-US" dirty="0" smtClean="0"/>
              <a:t>Media attribute research (p. 451) – Are we still doing this sort of research today? Examples?</a:t>
            </a:r>
          </a:p>
          <a:p>
            <a:r>
              <a:rPr lang="en-US" dirty="0" smtClean="0"/>
              <a:t>Invested mental effort (IME) work  (p. 455) – Interaction with student ability levels – implications?</a:t>
            </a:r>
          </a:p>
          <a:p>
            <a:r>
              <a:rPr lang="en-US" dirty="0" smtClean="0"/>
              <a:t>Efficiency vs. effectiveness (94, pp. 25-27) – Do you agree with Clark’s views?</a:t>
            </a:r>
          </a:p>
          <a:p>
            <a:r>
              <a:rPr lang="en-US" dirty="0" smtClean="0"/>
              <a:t>Cf.: McLuhan’s ideas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Clark (‘01)</a:t>
            </a:r>
            <a:endParaRPr lang="en-US" dirty="0"/>
          </a:p>
        </p:txBody>
      </p:sp>
      <p:sp>
        <p:nvSpPr>
          <p:cNvPr id="3" name="Content Placeholder 2"/>
          <p:cNvSpPr>
            <a:spLocks noGrp="1"/>
          </p:cNvSpPr>
          <p:nvPr>
            <p:ph idx="1"/>
          </p:nvPr>
        </p:nvSpPr>
        <p:spPr/>
        <p:txBody>
          <a:bodyPr>
            <a:normAutofit/>
          </a:bodyPr>
          <a:lstStyle/>
          <a:p>
            <a:r>
              <a:rPr lang="en-US" dirty="0" smtClean="0"/>
              <a:t>Cognitive load and mental effort (267-279) – Implications for other applications, subjects</a:t>
            </a:r>
          </a:p>
          <a:p>
            <a:r>
              <a:rPr lang="en-US" dirty="0" smtClean="0"/>
              <a:t>How to design to prevent “Overconfidence default” (280-82)?</a:t>
            </a:r>
          </a:p>
          <a:p>
            <a:r>
              <a:rPr lang="en-US" dirty="0" smtClean="0"/>
              <a:t>Motivation processes (“yin” and “yang”) – picture of learners and their motivations that emerges?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Salomon &amp; Perkins</a:t>
            </a:r>
            <a:endParaRPr lang="en-US" dirty="0"/>
          </a:p>
        </p:txBody>
      </p:sp>
      <p:sp>
        <p:nvSpPr>
          <p:cNvPr id="3" name="Content Placeholder 2"/>
          <p:cNvSpPr>
            <a:spLocks noGrp="1"/>
          </p:cNvSpPr>
          <p:nvPr>
            <p:ph idx="1"/>
          </p:nvPr>
        </p:nvSpPr>
        <p:spPr/>
        <p:txBody>
          <a:bodyPr/>
          <a:lstStyle/>
          <a:p>
            <a:r>
              <a:rPr lang="en-US" dirty="0" smtClean="0"/>
              <a:t>Effects </a:t>
            </a:r>
            <a:r>
              <a:rPr lang="en-US" i="1" dirty="0" smtClean="0"/>
              <a:t>with</a:t>
            </a:r>
            <a:r>
              <a:rPr lang="en-US" dirty="0" smtClean="0"/>
              <a:t>, </a:t>
            </a:r>
            <a:r>
              <a:rPr lang="en-US" i="1" dirty="0" smtClean="0"/>
              <a:t>of</a:t>
            </a:r>
            <a:r>
              <a:rPr lang="en-US" dirty="0" smtClean="0"/>
              <a:t>, and </a:t>
            </a:r>
            <a:r>
              <a:rPr lang="en-US" i="1" dirty="0" smtClean="0"/>
              <a:t>through</a:t>
            </a:r>
            <a:r>
              <a:rPr lang="en-US" dirty="0" smtClean="0"/>
              <a:t> technology –</a:t>
            </a:r>
            <a:r>
              <a:rPr lang="en-US" i="1" dirty="0" smtClean="0"/>
              <a:t>Examples</a:t>
            </a:r>
            <a:r>
              <a:rPr lang="en-US" dirty="0" smtClean="0"/>
              <a:t> of each?</a:t>
            </a:r>
          </a:p>
          <a:p>
            <a:r>
              <a:rPr lang="en-US" i="1" dirty="0" smtClean="0"/>
              <a:t>Learning benefits </a:t>
            </a:r>
            <a:r>
              <a:rPr lang="en-US" dirty="0" smtClean="0"/>
              <a:t>of each?</a:t>
            </a:r>
          </a:p>
          <a:p>
            <a:r>
              <a:rPr lang="en-US" dirty="0" smtClean="0"/>
              <a:t>“</a:t>
            </a:r>
            <a:r>
              <a:rPr lang="en-US" i="1" dirty="0" smtClean="0"/>
              <a:t>Effects through</a:t>
            </a:r>
            <a:r>
              <a:rPr lang="en-US" dirty="0" smtClean="0"/>
              <a:t>” and notion of </a:t>
            </a:r>
            <a:r>
              <a:rPr lang="en-US" i="1" dirty="0" smtClean="0"/>
              <a:t>activity systems</a:t>
            </a:r>
            <a:r>
              <a:rPr lang="en-US" dirty="0" smtClean="0"/>
              <a:t>:  How does this match with current uses of social media? With support for learning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When we think of PI…</a:t>
            </a:r>
            <a:endParaRPr lang="en-US" dirty="0"/>
          </a:p>
        </p:txBody>
      </p:sp>
      <p:sp>
        <p:nvSpPr>
          <p:cNvPr id="3" name="Content Placeholder 2"/>
          <p:cNvSpPr>
            <a:spLocks noGrp="1"/>
          </p:cNvSpPr>
          <p:nvPr>
            <p:ph idx="1"/>
          </p:nvPr>
        </p:nvSpPr>
        <p:spPr/>
        <p:txBody>
          <a:bodyPr/>
          <a:lstStyle/>
          <a:p>
            <a:r>
              <a:rPr lang="en-US" dirty="0"/>
              <a:t>Mostly if people have any association, it’s with B.F. (Burrhus Frederic ) </a:t>
            </a:r>
            <a:r>
              <a:rPr lang="en-US" dirty="0" smtClean="0"/>
              <a:t>Skinner (1904-1990)</a:t>
            </a:r>
            <a:endParaRPr lang="en-US"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24200" y="2800067"/>
            <a:ext cx="2500312" cy="3438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408892">
            <a:off x="6040083" y="2972365"/>
            <a:ext cx="2853209" cy="2063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275486">
            <a:off x="914400" y="2800067"/>
            <a:ext cx="1711025" cy="19771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4641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Skinner</a:t>
            </a:r>
            <a:endParaRPr lang="en-US" dirty="0"/>
          </a:p>
        </p:txBody>
      </p:sp>
      <p:sp>
        <p:nvSpPr>
          <p:cNvPr id="3" name="Content Placeholder 2"/>
          <p:cNvSpPr>
            <a:spLocks noGrp="1"/>
          </p:cNvSpPr>
          <p:nvPr>
            <p:ph idx="1"/>
          </p:nvPr>
        </p:nvSpPr>
        <p:spPr/>
        <p:txBody>
          <a:bodyPr/>
          <a:lstStyle/>
          <a:p>
            <a:r>
              <a:rPr lang="en-US" dirty="0" smtClean="0"/>
              <a:t>Skinner was mostly a good guy, and he won significant awards for his thoughtful (many would say philosophical) commentaries of education, learning, and character development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2945" y="3653843"/>
            <a:ext cx="3219450" cy="27407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5345" y="4108584"/>
            <a:ext cx="22860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880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Skinner’s Fame</a:t>
            </a:r>
            <a:endParaRPr lang="en-US" dirty="0"/>
          </a:p>
        </p:txBody>
      </p:sp>
      <p:sp>
        <p:nvSpPr>
          <p:cNvPr id="3" name="Content Placeholder 2"/>
          <p:cNvSpPr>
            <a:spLocks noGrp="1"/>
          </p:cNvSpPr>
          <p:nvPr>
            <p:ph idx="1"/>
          </p:nvPr>
        </p:nvSpPr>
        <p:spPr/>
        <p:txBody>
          <a:bodyPr/>
          <a:lstStyle/>
          <a:p>
            <a:r>
              <a:rPr lang="en-US" dirty="0" smtClean="0"/>
              <a:t>Grew out of classical psychological research on the “operant” – a conditioned (created) response to a particular stimulus</a:t>
            </a:r>
          </a:p>
          <a:p>
            <a:r>
              <a:rPr lang="en-US" dirty="0" smtClean="0"/>
              <a:t>Pigeons, rats were subjects</a:t>
            </a:r>
          </a:p>
          <a:p>
            <a:endParaRPr lang="en-US" dirty="0"/>
          </a:p>
          <a:p>
            <a:endParaRPr lang="en-US" dirty="0" smtClean="0"/>
          </a:p>
          <a:p>
            <a:endParaRPr lang="en-US" dirty="0"/>
          </a:p>
          <a:p>
            <a:r>
              <a:rPr lang="en-US" dirty="0" smtClean="0"/>
              <a:t>The “Skinner Box”</a:t>
            </a:r>
            <a:r>
              <a:rPr lang="en-US" dirty="0" smtClean="0">
                <a:sym typeface="Symbol"/>
              </a:rPr>
              <a:t></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1200" y="3408218"/>
            <a:ext cx="2057400" cy="2412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26341" y="3762942"/>
            <a:ext cx="1798059" cy="16668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661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But…</a:t>
            </a:r>
            <a:endParaRPr lang="en-US" dirty="0"/>
          </a:p>
        </p:txBody>
      </p:sp>
      <p:sp>
        <p:nvSpPr>
          <p:cNvPr id="3" name="Content Placeholder 2"/>
          <p:cNvSpPr>
            <a:spLocks noGrp="1"/>
          </p:cNvSpPr>
          <p:nvPr>
            <p:ph idx="1"/>
          </p:nvPr>
        </p:nvSpPr>
        <p:spPr/>
        <p:txBody>
          <a:bodyPr/>
          <a:lstStyle/>
          <a:p>
            <a:r>
              <a:rPr lang="en-US" dirty="0" smtClean="0"/>
              <a:t>When he moved from working with animals to working with humans, many became concerned</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9200" y="2683885"/>
            <a:ext cx="3048000" cy="396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6788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Where Did These Ideas Come From?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all unique to Skinner</a:t>
            </a:r>
          </a:p>
          <a:p>
            <a:r>
              <a:rPr lang="en-US" dirty="0" smtClean="0"/>
              <a:t>Beginning around 1900, efforts in psychology to study individual learning, development in a more “scientific” way</a:t>
            </a:r>
          </a:p>
          <a:p>
            <a:r>
              <a:rPr lang="en-US" i="1" dirty="0" smtClean="0"/>
              <a:t>Observable behavior</a:t>
            </a:r>
            <a:r>
              <a:rPr lang="en-US" dirty="0" smtClean="0"/>
              <a:t> became the gold standard (i.e., not “internal states,” “dispositions,” etc.)</a:t>
            </a:r>
            <a:endParaRPr lang="en-US" dirty="0"/>
          </a:p>
          <a:p>
            <a:r>
              <a:rPr lang="en-US" dirty="0" smtClean="0"/>
              <a:t>WW I drove some efforts – need to test large numbers of people quickly</a:t>
            </a:r>
          </a:p>
          <a:p>
            <a:r>
              <a:rPr lang="en-US" dirty="0" smtClean="0"/>
              <a:t>Also rise of the College Board and attempts to find a common standard for comparing college entrants</a:t>
            </a:r>
            <a:endParaRPr lang="en-US" dirty="0"/>
          </a:p>
        </p:txBody>
      </p:sp>
    </p:spTree>
    <p:extLst>
      <p:ext uri="{BB962C8B-B14F-4D97-AF65-F5344CB8AC3E}">
        <p14:creationId xmlns:p14="http://schemas.microsoft.com/office/powerpoint/2010/main" xmlns="" val="842043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Edward Thorndike</a:t>
            </a:r>
          </a:p>
        </p:txBody>
      </p:sp>
      <p:sp>
        <p:nvSpPr>
          <p:cNvPr id="3" name="Content Placeholder 2"/>
          <p:cNvSpPr>
            <a:spLocks noGrp="1"/>
          </p:cNvSpPr>
          <p:nvPr>
            <p:ph sz="half" idx="1"/>
          </p:nvPr>
        </p:nvSpPr>
        <p:spPr/>
        <p:txBody>
          <a:bodyPr>
            <a:normAutofit fontScale="85000" lnSpcReduction="20000"/>
          </a:bodyPr>
          <a:lstStyle/>
          <a:p>
            <a:r>
              <a:rPr lang="en-US" dirty="0" smtClean="0"/>
              <a:t>Educational </a:t>
            </a:r>
            <a:r>
              <a:rPr lang="en-US" dirty="0"/>
              <a:t>psychologist at Columbia University Teachers </a:t>
            </a:r>
            <a:r>
              <a:rPr lang="en-US" dirty="0" smtClean="0"/>
              <a:t>College (1874-1949)</a:t>
            </a:r>
            <a:endParaRPr lang="en-US" dirty="0"/>
          </a:p>
          <a:p>
            <a:pPr marL="0" indent="0">
              <a:buNone/>
            </a:pPr>
            <a:r>
              <a:rPr lang="en-US" dirty="0" smtClean="0"/>
              <a:t>    “If</a:t>
            </a:r>
            <a:r>
              <a:rPr lang="en-US" dirty="0"/>
              <a:t>, by a miracle of mechanical ingenuity, a book could be so arranged that only to him who had done what was directed on page one would page two become visible, and so on, much that now requires personal instruction could be managed by print. </a:t>
            </a:r>
            <a:r>
              <a:rPr lang="en-US" dirty="0" smtClean="0"/>
              <a:t>” (1912)</a:t>
            </a:r>
            <a:endParaRPr lang="en-US" dirty="0"/>
          </a:p>
          <a:p>
            <a:endParaRPr lang="en-US" dirty="0"/>
          </a:p>
        </p:txBody>
      </p:sp>
      <p:sp>
        <p:nvSpPr>
          <p:cNvPr id="4" name="Content Placeholder 3"/>
          <p:cNvSpPr>
            <a:spLocks noGrp="1"/>
          </p:cNvSpPr>
          <p:nvPr>
            <p:ph sz="half" idx="2"/>
          </p:nvPr>
        </p:nvSpPr>
        <p:spPr/>
        <p:txBody>
          <a:bodyPr>
            <a:normAutofit fontScale="85000" lnSpcReduction="20000"/>
          </a:bodyPr>
          <a:lstStyle/>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399" y="2057400"/>
            <a:ext cx="2683565"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0188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Thorndike’s </a:t>
            </a:r>
            <a:r>
              <a:rPr lang="en-US" dirty="0" smtClean="0"/>
              <a:t>Image of Learning</a:t>
            </a:r>
            <a:endParaRPr lang="en-US" dirty="0"/>
          </a:p>
        </p:txBody>
      </p:sp>
      <p:sp>
        <p:nvSpPr>
          <p:cNvPr id="5" name="Content Placeholder 4"/>
          <p:cNvSpPr>
            <a:spLocks noGrp="1"/>
          </p:cNvSpPr>
          <p:nvPr>
            <p:ph idx="1"/>
          </p:nvPr>
        </p:nvSpPr>
        <p:spPr/>
        <p:txBody>
          <a:bodyPr>
            <a:normAutofit fontScale="92500"/>
          </a:bodyPr>
          <a:lstStyle/>
          <a:p>
            <a:r>
              <a:rPr lang="en-US" dirty="0" smtClean="0"/>
              <a:t>Recency</a:t>
            </a:r>
          </a:p>
          <a:p>
            <a:pPr lvl="1"/>
            <a:r>
              <a:rPr lang="en-US" dirty="0" smtClean="0"/>
              <a:t>The most </a:t>
            </a:r>
            <a:r>
              <a:rPr lang="en-US" dirty="0"/>
              <a:t>recent response </a:t>
            </a:r>
            <a:r>
              <a:rPr lang="en-US" dirty="0" smtClean="0"/>
              <a:t>will likely govern </a:t>
            </a:r>
            <a:r>
              <a:rPr lang="en-US" dirty="0"/>
              <a:t>the </a:t>
            </a:r>
            <a:r>
              <a:rPr lang="en-US" dirty="0" smtClean="0"/>
              <a:t>next recurrence</a:t>
            </a:r>
          </a:p>
          <a:p>
            <a:r>
              <a:rPr lang="en-US" dirty="0" smtClean="0"/>
              <a:t>Effect</a:t>
            </a:r>
          </a:p>
          <a:p>
            <a:pPr lvl="1"/>
            <a:r>
              <a:rPr lang="en-US" dirty="0" smtClean="0"/>
              <a:t>Likelihood of a response recurring is governed </a:t>
            </a:r>
            <a:r>
              <a:rPr lang="en-US" dirty="0"/>
              <a:t>by its consequence or effect </a:t>
            </a:r>
            <a:r>
              <a:rPr lang="en-US" dirty="0" smtClean="0"/>
              <a:t> -&gt; reward </a:t>
            </a:r>
            <a:r>
              <a:rPr lang="en-US" dirty="0"/>
              <a:t>or punishment</a:t>
            </a:r>
            <a:endParaRPr lang="en-US" dirty="0" smtClean="0"/>
          </a:p>
          <a:p>
            <a:r>
              <a:rPr lang="en-US" dirty="0" smtClean="0"/>
              <a:t>Exercise</a:t>
            </a:r>
          </a:p>
          <a:p>
            <a:pPr lvl="1"/>
            <a:r>
              <a:rPr lang="en-US" dirty="0"/>
              <a:t>S</a:t>
            </a:r>
            <a:r>
              <a:rPr lang="en-US" dirty="0" smtClean="0"/>
              <a:t>timulus-response </a:t>
            </a:r>
            <a:r>
              <a:rPr lang="en-US" dirty="0"/>
              <a:t>associations are strengthened through repetition.</a:t>
            </a:r>
          </a:p>
        </p:txBody>
      </p:sp>
    </p:spTree>
    <p:extLst>
      <p:ext uri="{BB962C8B-B14F-4D97-AF65-F5344CB8AC3E}">
        <p14:creationId xmlns:p14="http://schemas.microsoft.com/office/powerpoint/2010/main" xmlns="" val="2989364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1247</Words>
  <Application>Microsoft Office PowerPoint</Application>
  <PresentationFormat>On-screen Show (4:3)</PresentationFormat>
  <Paragraphs>127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Programmed Instruction</vt:lpstr>
      <vt:lpstr>Before we begin…</vt:lpstr>
      <vt:lpstr>When we think of PI…</vt:lpstr>
      <vt:lpstr>Skinner</vt:lpstr>
      <vt:lpstr>Skinner’s Fame</vt:lpstr>
      <vt:lpstr>But…</vt:lpstr>
      <vt:lpstr>Where Did These Ideas Come From?</vt:lpstr>
      <vt:lpstr>Edward Thorndike</vt:lpstr>
      <vt:lpstr>Thorndike’s Image of Learning</vt:lpstr>
      <vt:lpstr>Sidney Pressey</vt:lpstr>
      <vt:lpstr>Advent of the Teaching Machine</vt:lpstr>
      <vt:lpstr>Key Principles</vt:lpstr>
      <vt:lpstr>Many Variations</vt:lpstr>
      <vt:lpstr>Quick Up-Take</vt:lpstr>
      <vt:lpstr>But….</vt:lpstr>
      <vt:lpstr>Later</vt:lpstr>
      <vt:lpstr>Slide 17</vt:lpstr>
      <vt:lpstr>What Mattered</vt:lpstr>
      <vt:lpstr>What Didn’t Matter So Much</vt:lpstr>
      <vt:lpstr>Questions that Faded with Time</vt:lpstr>
      <vt:lpstr>What Was Left Unanswered</vt:lpstr>
      <vt:lpstr>The Legacy</vt:lpstr>
      <vt:lpstr>Slide 23</vt:lpstr>
      <vt:lpstr>Questions for Discussion</vt:lpstr>
      <vt:lpstr>Questions for Next Week (10/26)</vt:lpstr>
      <vt:lpstr>Clark (‘83, ’94)</vt:lpstr>
      <vt:lpstr>Clark (‘01)</vt:lpstr>
      <vt:lpstr>Salomon &amp; Perkins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Did We Learn from 70 Years of Research on Instructional Film?</dc:title>
  <dc:creator>S Kerr</dc:creator>
  <cp:lastModifiedBy>stkerr</cp:lastModifiedBy>
  <cp:revision>18</cp:revision>
  <dcterms:created xsi:type="dcterms:W3CDTF">2010-10-20T17:32:49Z</dcterms:created>
  <dcterms:modified xsi:type="dcterms:W3CDTF">2011-10-19T23:17:24Z</dcterms:modified>
</cp:coreProperties>
</file>